
<file path=[Content_Types].xml><?xml version="1.0" encoding="utf-8"?>
<Types xmlns="http://schemas.openxmlformats.org/package/2006/content-types">
  <Default Extension="png" ContentType="image/png"/>
  <Default Extension="tmp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3"/>
  </p:sldMasterIdLst>
  <p:notesMasterIdLst>
    <p:notesMasterId r:id="rId24"/>
  </p:notesMasterIdLst>
  <p:sldIdLst>
    <p:sldId id="258" r:id="rId4"/>
    <p:sldId id="389" r:id="rId5"/>
    <p:sldId id="390" r:id="rId6"/>
    <p:sldId id="391" r:id="rId7"/>
    <p:sldId id="392" r:id="rId8"/>
    <p:sldId id="393" r:id="rId9"/>
    <p:sldId id="394" r:id="rId10"/>
    <p:sldId id="381" r:id="rId11"/>
    <p:sldId id="382" r:id="rId12"/>
    <p:sldId id="383" r:id="rId13"/>
    <p:sldId id="384" r:id="rId14"/>
    <p:sldId id="385" r:id="rId15"/>
    <p:sldId id="386" r:id="rId16"/>
    <p:sldId id="387" r:id="rId17"/>
    <p:sldId id="289" r:id="rId18"/>
    <p:sldId id="374" r:id="rId19"/>
    <p:sldId id="311" r:id="rId20"/>
    <p:sldId id="308" r:id="rId21"/>
    <p:sldId id="375" r:id="rId22"/>
    <p:sldId id="388" r:id="rId2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7E0F"/>
    <a:srgbClr val="FB9705"/>
    <a:srgbClr val="FFD505"/>
    <a:srgbClr val="FADC00"/>
    <a:srgbClr val="F5E405"/>
    <a:srgbClr val="FAE906"/>
    <a:srgbClr val="83C937"/>
    <a:srgbClr val="E8BE0E"/>
    <a:srgbClr val="FBCC0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29" autoAdjust="0"/>
    <p:restoredTop sz="94660"/>
  </p:normalViewPr>
  <p:slideViewPr>
    <p:cSldViewPr snapToGrid="0">
      <p:cViewPr varScale="1">
        <p:scale>
          <a:sx n="70" d="100"/>
          <a:sy n="70" d="100"/>
        </p:scale>
        <p:origin x="65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tmp>
</file>

<file path=ppt/media/image22.jpg>
</file>

<file path=ppt/media/image23.tmp>
</file>

<file path=ppt/media/image24.tmp>
</file>

<file path=ppt/media/image25.tmp>
</file>

<file path=ppt/media/image26.tmp>
</file>

<file path=ppt/media/image27.png>
</file>

<file path=ppt/media/image28.png>
</file>

<file path=ppt/media/image29.tmp>
</file>

<file path=ppt/media/image3.jpg>
</file>

<file path=ppt/media/image30.tmp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6A69F8-52BE-4638-89A9-CD6F2A5A12D3}" type="datetimeFigureOut">
              <a:rPr lang="zh-TW" altLang="en-US" smtClean="0"/>
              <a:t>2019/4/15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3CFF98-A6AE-49BC-9229-26874A3C52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6772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30441E-D7CC-4F7E-8F33-8F60A988A428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2424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9132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7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1975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096000" y="0"/>
            <a:ext cx="0" cy="41656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6096000" y="6441440"/>
            <a:ext cx="0" cy="41656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575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5567881" y="0"/>
            <a:ext cx="525101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lumMod val="65000"/>
                  <a:alpha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3551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5357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65846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4068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097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7759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510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0502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2987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430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7618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467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5075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948F1-D5C3-4CDE-9323-4FFA7423F81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2019/4/15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F1931F-014B-431B-B64B-61A8EF77B87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3966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jp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g"/><Relationship Id="rId4" Type="http://schemas.openxmlformats.org/officeDocument/2006/relationships/image" Target="../media/image21.tm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tmp"/><Relationship Id="rId4" Type="http://schemas.openxmlformats.org/officeDocument/2006/relationships/image" Target="../media/image23.tmp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tmp"/><Relationship Id="rId4" Type="http://schemas.openxmlformats.org/officeDocument/2006/relationships/image" Target="../media/image25.tmp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tmp"/><Relationship Id="rId4" Type="http://schemas.openxmlformats.org/officeDocument/2006/relationships/image" Target="../media/image29.tm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32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rowberg/i2cdevlib/issues/25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/>
          <a:srcRect l="68594" t="65577" b="15737"/>
          <a:stretch/>
        </p:blipFill>
        <p:spPr>
          <a:xfrm>
            <a:off x="0" y="0"/>
            <a:ext cx="6289658" cy="374332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4302" y="544297"/>
            <a:ext cx="5402077" cy="5407025"/>
          </a:xfrm>
          <a:prstGeom prst="rect">
            <a:avLst/>
          </a:prstGeom>
          <a:noFill/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67550"/>
          <a:stretch>
            <a:fillRect/>
          </a:stretch>
        </p:blipFill>
        <p:spPr>
          <a:xfrm rot="19048470">
            <a:off x="7724422" y="2530588"/>
            <a:ext cx="10013678" cy="3252438"/>
          </a:xfrm>
          <a:custGeom>
            <a:avLst/>
            <a:gdLst>
              <a:gd name="connsiteX0" fmla="*/ 5766606 w 10013678"/>
              <a:gd name="connsiteY0" fmla="*/ 0 h 3252438"/>
              <a:gd name="connsiteX1" fmla="*/ 2783632 w 10013678"/>
              <a:gd name="connsiteY1" fmla="*/ 3252438 h 3252438"/>
              <a:gd name="connsiteX2" fmla="*/ 0 w 10013678"/>
              <a:gd name="connsiteY2" fmla="*/ 699430 h 3252438"/>
              <a:gd name="connsiteX3" fmla="*/ 0 w 10013678"/>
              <a:gd name="connsiteY3" fmla="*/ 0 h 3252438"/>
              <a:gd name="connsiteX4" fmla="*/ 10013678 w 10013678"/>
              <a:gd name="connsiteY4" fmla="*/ 0 h 3252438"/>
              <a:gd name="connsiteX5" fmla="*/ 10013678 w 10013678"/>
              <a:gd name="connsiteY5" fmla="*/ 229291 h 3252438"/>
              <a:gd name="connsiteX6" fmla="*/ 9763673 w 10013678"/>
              <a:gd name="connsiteY6" fmla="*/ 0 h 3252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13678" h="3252438">
                <a:moveTo>
                  <a:pt x="5766606" y="0"/>
                </a:moveTo>
                <a:lnTo>
                  <a:pt x="2783632" y="3252438"/>
                </a:lnTo>
                <a:lnTo>
                  <a:pt x="0" y="699430"/>
                </a:lnTo>
                <a:lnTo>
                  <a:pt x="0" y="0"/>
                </a:lnTo>
                <a:close/>
                <a:moveTo>
                  <a:pt x="10013678" y="0"/>
                </a:moveTo>
                <a:lnTo>
                  <a:pt x="10013678" y="229291"/>
                </a:lnTo>
                <a:lnTo>
                  <a:pt x="9763673" y="0"/>
                </a:lnTo>
                <a:close/>
              </a:path>
            </a:pathLst>
          </a:custGeom>
        </p:spPr>
      </p:pic>
      <p:sp>
        <p:nvSpPr>
          <p:cNvPr id="15" name="文本框 14"/>
          <p:cNvSpPr txBox="1"/>
          <p:nvPr/>
        </p:nvSpPr>
        <p:spPr>
          <a:xfrm>
            <a:off x="3345768" y="3329479"/>
            <a:ext cx="5479142" cy="83099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Impact" panose="020B0806030902050204" pitchFamily="34" charset="0"/>
                <a:ea typeface="方正姚体" panose="02010601030101010101" pitchFamily="2" charset="-122"/>
                <a:cs typeface="+mn-cs"/>
              </a:rPr>
              <a:t>This week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Impact" panose="020B0806030902050204" pitchFamily="34" charset="0"/>
              <a:ea typeface="方正姚体" panose="02010601030101010101" pitchFamily="2" charset="-122"/>
              <a:cs typeface="+mn-cs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3585695" y="774016"/>
            <a:ext cx="4947586" cy="4947586"/>
          </a:xfrm>
          <a:custGeom>
            <a:avLst/>
            <a:gdLst>
              <a:gd name="connsiteX0" fmla="*/ 2296648 w 4593296"/>
              <a:gd name="connsiteY0" fmla="*/ 308397 h 4593296"/>
              <a:gd name="connsiteX1" fmla="*/ 308397 w 4593296"/>
              <a:gd name="connsiteY1" fmla="*/ 2296648 h 4593296"/>
              <a:gd name="connsiteX2" fmla="*/ 2296648 w 4593296"/>
              <a:gd name="connsiteY2" fmla="*/ 4284899 h 4593296"/>
              <a:gd name="connsiteX3" fmla="*/ 4284899 w 4593296"/>
              <a:gd name="connsiteY3" fmla="*/ 2296648 h 4593296"/>
              <a:gd name="connsiteX4" fmla="*/ 2296648 w 4593296"/>
              <a:gd name="connsiteY4" fmla="*/ 308397 h 4593296"/>
              <a:gd name="connsiteX5" fmla="*/ 2296648 w 4593296"/>
              <a:gd name="connsiteY5" fmla="*/ 0 h 4593296"/>
              <a:gd name="connsiteX6" fmla="*/ 4593296 w 4593296"/>
              <a:gd name="connsiteY6" fmla="*/ 2296648 h 4593296"/>
              <a:gd name="connsiteX7" fmla="*/ 2296648 w 4593296"/>
              <a:gd name="connsiteY7" fmla="*/ 4593296 h 4593296"/>
              <a:gd name="connsiteX8" fmla="*/ 0 w 4593296"/>
              <a:gd name="connsiteY8" fmla="*/ 2296648 h 4593296"/>
              <a:gd name="connsiteX9" fmla="*/ 2296648 w 4593296"/>
              <a:gd name="connsiteY9" fmla="*/ 0 h 4593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3296" h="4593296">
                <a:moveTo>
                  <a:pt x="2296648" y="308397"/>
                </a:moveTo>
                <a:cubicBezTo>
                  <a:pt x="1198567" y="308397"/>
                  <a:pt x="308397" y="1198567"/>
                  <a:pt x="308397" y="2296648"/>
                </a:cubicBezTo>
                <a:cubicBezTo>
                  <a:pt x="308397" y="3394729"/>
                  <a:pt x="1198567" y="4284899"/>
                  <a:pt x="2296648" y="4284899"/>
                </a:cubicBezTo>
                <a:cubicBezTo>
                  <a:pt x="3394729" y="4284899"/>
                  <a:pt x="4284899" y="3394729"/>
                  <a:pt x="4284899" y="2296648"/>
                </a:cubicBezTo>
                <a:cubicBezTo>
                  <a:pt x="4284899" y="1198567"/>
                  <a:pt x="3394729" y="308397"/>
                  <a:pt x="2296648" y="308397"/>
                </a:cubicBezTo>
                <a:close/>
                <a:moveTo>
                  <a:pt x="2296648" y="0"/>
                </a:moveTo>
                <a:cubicBezTo>
                  <a:pt x="3565052" y="0"/>
                  <a:pt x="4593296" y="1028244"/>
                  <a:pt x="4593296" y="2296648"/>
                </a:cubicBezTo>
                <a:cubicBezTo>
                  <a:pt x="4593296" y="3565052"/>
                  <a:pt x="3565052" y="4593296"/>
                  <a:pt x="2296648" y="4593296"/>
                </a:cubicBezTo>
                <a:cubicBezTo>
                  <a:pt x="1028244" y="4593296"/>
                  <a:pt x="0" y="3565052"/>
                  <a:pt x="0" y="2296648"/>
                </a:cubicBezTo>
                <a:cubicBezTo>
                  <a:pt x="0" y="1028244"/>
                  <a:pt x="1028244" y="0"/>
                  <a:pt x="2296648" y="0"/>
                </a:cubicBezTo>
                <a:close/>
              </a:path>
            </a:pathLst>
          </a:custGeom>
          <a:blipFill dpi="0" rotWithShape="1"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6618" r="-16618"/>
            </a:stretch>
          </a:blipFill>
          <a:ln>
            <a:noFill/>
          </a:ln>
          <a:effectLst>
            <a:outerShdw blurRad="50800" dist="1016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646351" y="2291290"/>
            <a:ext cx="2826274" cy="92333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5400" b="0" i="0" u="none" strike="noStrike" kern="1200" cap="none" spc="-300" normalizeH="0" baseline="0" noProof="0" dirty="0" smtClean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rPr>
              <a:t>進度</a:t>
            </a:r>
            <a:endParaRPr kumimoji="0" lang="zh-CN" altLang="en-US" sz="5400" b="0" i="0" u="none" strike="noStrike" kern="1200" cap="none" spc="-30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华文中宋" panose="02010600040101010101" pitchFamily="2" charset="-122"/>
              <a:ea typeface="华文中宋" panose="0201060004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542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accel="58000" fill="hold" grpId="0" nodeType="withEffect" p14:presetBounceEnd="5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000">
                                          <p:cBhvr additive="base">
                                            <p:cTn id="25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000">
                                          <p:cBhvr additive="base">
                                            <p:cTn id="26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9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30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31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32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8" grpId="0" animBg="1"/>
          <p:bldP spid="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75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accel="58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56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by="(-#ppt_w*2)" calcmode="lin" valueType="num">
                                          <p:cBhvr rctx="PPT">
                                            <p:cTn id="29" dur="375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</p:anim>
                                        <p:anim by="(#ppt_w*0.50)" calcmode="lin" valueType="num">
                                          <p:cBhvr>
                                            <p:cTn id="30" dur="375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from="(-#ppt_h/2)" to="(#ppt_y)" calcmode="lin" valueType="num">
                                          <p:cBhvr>
                                            <p:cTn id="31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21600000">
                                          <p:cBhvr>
                                            <p:cTn id="32" dur="7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8" grpId="0" animBg="1"/>
          <p:bldP spid="19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將</a:t>
            </a:r>
            <a:r>
              <a:rPr lang="en-US" altLang="zh-TW" dirty="0" err="1" smtClean="0"/>
              <a:t>baudrate</a:t>
            </a:r>
            <a:r>
              <a:rPr lang="zh-TW" altLang="en-US" dirty="0" smtClean="0"/>
              <a:t>調低問題改善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但是增加許多</a:t>
            </a:r>
            <a:r>
              <a:rPr lang="en-US" altLang="zh-TW" dirty="0" err="1" smtClean="0"/>
              <a:t>FIFOoverflow</a:t>
            </a:r>
            <a:endParaRPr lang="en-US" altLang="zh-TW" dirty="0" smtClean="0"/>
          </a:p>
          <a:p>
            <a:r>
              <a:rPr lang="en-US" altLang="zh-TW" dirty="0" smtClean="0"/>
              <a:t>FIFO</a:t>
            </a:r>
            <a:r>
              <a:rPr lang="zh-TW" altLang="en-US" dirty="0" smtClean="0"/>
              <a:t>經詢問為</a:t>
            </a:r>
            <a:r>
              <a:rPr lang="en-US" altLang="zh-TW" dirty="0" smtClean="0"/>
              <a:t>first in first out</a:t>
            </a:r>
            <a:r>
              <a:rPr lang="zh-TW" altLang="en-US" dirty="0" smtClean="0"/>
              <a:t>，會</a:t>
            </a:r>
            <a:r>
              <a:rPr lang="en-US" altLang="zh-TW" dirty="0" smtClean="0"/>
              <a:t>overflow</a:t>
            </a:r>
            <a:r>
              <a:rPr lang="zh-TW" altLang="en-US" dirty="0" smtClean="0"/>
              <a:t>就是占存的資料太多</a:t>
            </a:r>
            <a:endParaRPr lang="en-US" altLang="zh-TW" dirty="0"/>
          </a:p>
          <a:p>
            <a:pPr lvl="1"/>
            <a:r>
              <a:rPr lang="zh-TW" altLang="en-US" dirty="0" smtClean="0"/>
              <a:t>解決方法增加</a:t>
            </a:r>
            <a:r>
              <a:rPr lang="en-US" altLang="zh-TW" dirty="0" smtClean="0"/>
              <a:t>FIFO</a:t>
            </a:r>
            <a:r>
              <a:rPr lang="zh-TW" altLang="en-US" dirty="0" smtClean="0"/>
              <a:t>長度、降低</a:t>
            </a:r>
            <a:r>
              <a:rPr lang="zh-TW" altLang="en-US" dirty="0"/>
              <a:t>寫入</a:t>
            </a:r>
            <a:r>
              <a:rPr lang="zh-TW" altLang="en-US" dirty="0" smtClean="0"/>
              <a:t>速度、增加讀取速度</a:t>
            </a:r>
            <a:endParaRPr lang="zh-TW" altLang="en-US" dirty="0"/>
          </a:p>
        </p:txBody>
      </p:sp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989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16718" t="46782" r="30374" b="-84"/>
          <a:stretch/>
        </p:blipFill>
        <p:spPr>
          <a:xfrm>
            <a:off x="1656290" y="1825625"/>
            <a:ext cx="8879419" cy="4752244"/>
          </a:xfrm>
          <a:prstGeom prst="rect">
            <a:avLst/>
          </a:prstGeom>
        </p:spPr>
      </p:pic>
      <p:grpSp>
        <p:nvGrpSpPr>
          <p:cNvPr id="5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6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7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681123" y="12145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altLang="zh-TW" sz="2800" dirty="0"/>
              <a:t>FIFO overflow</a:t>
            </a:r>
            <a:r>
              <a:rPr lang="zh-TW" altLang="en-US" sz="2800" dirty="0"/>
              <a:t>問題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098549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Overflow</a:t>
            </a:r>
            <a:r>
              <a:rPr lang="zh-TW" altLang="en-US" dirty="0" smtClean="0"/>
              <a:t>和死當的機率下降</a:t>
            </a:r>
            <a:endParaRPr lang="en-US" altLang="zh-TW" dirty="0" smtClean="0"/>
          </a:p>
          <a:p>
            <a:r>
              <a:rPr lang="zh-TW" altLang="en-US" dirty="0" smtClean="0"/>
              <a:t>但是將</a:t>
            </a:r>
            <a:r>
              <a:rPr lang="en-US" altLang="zh-TW" dirty="0" smtClean="0"/>
              <a:t>print</a:t>
            </a:r>
            <a:r>
              <a:rPr lang="zh-TW" altLang="en-US" dirty="0" smtClean="0"/>
              <a:t>拿掉又會死當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讀取速度太快因此加上</a:t>
            </a:r>
            <a:r>
              <a:rPr lang="en-US" altLang="zh-TW" dirty="0" smtClean="0"/>
              <a:t>delay</a:t>
            </a:r>
          </a:p>
          <a:p>
            <a:r>
              <a:rPr lang="zh-TW" altLang="en-US" dirty="0" smtClean="0"/>
              <a:t>問題暫時解</a:t>
            </a:r>
            <a:r>
              <a:rPr lang="zh-TW" altLang="en-US" dirty="0"/>
              <a:t>決</a:t>
            </a:r>
            <a:endParaRPr lang="en-US" altLang="zh-TW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r="40367" b="36663"/>
          <a:stretch/>
        </p:blipFill>
        <p:spPr>
          <a:xfrm>
            <a:off x="6347948" y="1441169"/>
            <a:ext cx="5100713" cy="4735794"/>
          </a:xfrm>
          <a:prstGeom prst="rect">
            <a:avLst/>
          </a:prstGeom>
        </p:spPr>
      </p:pic>
      <p:grpSp>
        <p:nvGrpSpPr>
          <p:cNvPr id="6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7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8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9" name="標題 1"/>
          <p:cNvSpPr txBox="1">
            <a:spLocks/>
          </p:cNvSpPr>
          <p:nvPr/>
        </p:nvSpPr>
        <p:spPr>
          <a:xfrm>
            <a:off x="725085" y="12145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加入</a:t>
            </a:r>
            <a:r>
              <a:rPr lang="en-US" altLang="zh-TW" sz="2800" dirty="0"/>
              <a:t>delay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1732416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設定輸入為動作</a:t>
            </a:r>
            <a:r>
              <a:rPr lang="en-US" altLang="zh-TW" dirty="0" smtClean="0"/>
              <a:t>d</a:t>
            </a:r>
            <a:r>
              <a:rPr lang="zh-TW" altLang="en-US" dirty="0" smtClean="0"/>
              <a:t>、</a:t>
            </a:r>
            <a:r>
              <a:rPr lang="en-US" altLang="zh-TW" dirty="0" smtClean="0"/>
              <a:t>5</a:t>
            </a:r>
            <a:r>
              <a:rPr lang="zh-TW" altLang="en-US" dirty="0" smtClean="0"/>
              <a:t>下</a:t>
            </a:r>
            <a:endParaRPr lang="en-US" altLang="zh-TW" dirty="0" smtClean="0"/>
          </a:p>
          <a:p>
            <a:r>
              <a:rPr lang="zh-TW" altLang="en-US" dirty="0" smtClean="0"/>
              <a:t>動作完成時會再持續等待下一個輸入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r="64313"/>
          <a:stretch/>
        </p:blipFill>
        <p:spPr>
          <a:xfrm>
            <a:off x="6975742" y="1156108"/>
            <a:ext cx="2783894" cy="550545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r="56518"/>
          <a:stretch/>
        </p:blipFill>
        <p:spPr>
          <a:xfrm>
            <a:off x="7843365" y="1156108"/>
            <a:ext cx="3391985" cy="5505450"/>
          </a:xfrm>
          <a:prstGeom prst="rect">
            <a:avLst/>
          </a:prstGeom>
        </p:spPr>
      </p:pic>
      <p:grpSp>
        <p:nvGrpSpPr>
          <p:cNvPr id="6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7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8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9" name="標題 1"/>
          <p:cNvSpPr txBox="1">
            <a:spLocks/>
          </p:cNvSpPr>
          <p:nvPr/>
        </p:nvSpPr>
        <p:spPr>
          <a:xfrm>
            <a:off x="575616" y="136125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測試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47258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實際測試</a:t>
            </a:r>
            <a:endParaRPr lang="en-US" altLang="zh-TW" dirty="0" smtClean="0"/>
          </a:p>
          <a:p>
            <a:r>
              <a:rPr lang="en-US" altLang="zh-TW" dirty="0" err="1" smtClean="0"/>
              <a:t>arduino</a:t>
            </a:r>
            <a:r>
              <a:rPr lang="zh-TW" altLang="en-US" dirty="0" smtClean="0"/>
              <a:t>程式輸入輸出改為藍芽形式</a:t>
            </a:r>
            <a:endParaRPr lang="en-US" altLang="zh-TW" dirty="0" smtClean="0"/>
          </a:p>
          <a:p>
            <a:r>
              <a:rPr lang="zh-TW" altLang="en-US" dirty="0" smtClean="0"/>
              <a:t>將</a:t>
            </a:r>
            <a:r>
              <a:rPr lang="en-US" altLang="zh-TW" dirty="0" err="1" smtClean="0"/>
              <a:t>arduino</a:t>
            </a:r>
            <a:r>
              <a:rPr lang="zh-TW" altLang="en-US" dirty="0" smtClean="0"/>
              <a:t>供電改為電池</a:t>
            </a:r>
            <a:endParaRPr lang="en-US" altLang="zh-TW" dirty="0" smtClean="0"/>
          </a:p>
          <a:p>
            <a:r>
              <a:rPr lang="zh-TW" altLang="en-US" dirty="0" smtClean="0"/>
              <a:t>製作袖套將板子固定於手臂上</a:t>
            </a:r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/>
          </a:p>
        </p:txBody>
      </p:sp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7" name="標題 1"/>
          <p:cNvSpPr txBox="1">
            <a:spLocks/>
          </p:cNvSpPr>
          <p:nvPr/>
        </p:nvSpPr>
        <p:spPr>
          <a:xfrm>
            <a:off x="681124" y="1287915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尚未完成部分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4126808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zh-TW" altLang="en-US" sz="3600" spc="-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/>
              <a:t>藍芽連結測試</a:t>
            </a:r>
            <a:endParaRPr lang="zh-TW" altLang="en-US" sz="2500" dirty="0"/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 descr="COM3 (Arduino/Genuino Uno)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" t="4747" r="1021"/>
          <a:stretch/>
        </p:blipFill>
        <p:spPr>
          <a:xfrm>
            <a:off x="4740200" y="1677496"/>
            <a:ext cx="7200900" cy="4841695"/>
          </a:xfrm>
          <a:prstGeom prst="rect">
            <a:avLst/>
          </a:prstGeom>
        </p:spPr>
      </p:pic>
      <p:pic>
        <p:nvPicPr>
          <p:cNvPr id="3" name="內容版面配置區 2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593" y="1713973"/>
            <a:ext cx="2803976" cy="4982899"/>
          </a:xfrm>
        </p:spPr>
      </p:pic>
    </p:spTree>
    <p:extLst>
      <p:ext uri="{BB962C8B-B14F-4D97-AF65-F5344CB8AC3E}">
        <p14:creationId xmlns:p14="http://schemas.microsoft.com/office/powerpoint/2010/main" val="366247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kumimoji="0" lang="en-US" altLang="zh-TW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APP</a:t>
            </a:r>
            <a:r>
              <a:rPr kumimoji="0" lang="zh-TW" altLang="en-US" sz="25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j-cs"/>
              </a:rPr>
              <a:t> </a:t>
            </a:r>
            <a:r>
              <a:rPr lang="en-US" altLang="zh-TW" sz="2500" dirty="0" smtClean="0">
                <a:solidFill>
                  <a:prstClr val="black"/>
                </a:solidFill>
              </a:rPr>
              <a:t>Inventor2</a:t>
            </a:r>
            <a:endParaRPr lang="zh-TW" altLang="en-US" sz="2500" dirty="0"/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1745776"/>
            <a:ext cx="2966820" cy="5053298"/>
          </a:xfrm>
          <a:prstGeom prst="rect">
            <a:avLst/>
          </a:prstGeom>
        </p:spPr>
      </p:pic>
      <p:pic>
        <p:nvPicPr>
          <p:cNvPr id="9" name="圖片 8" descr="畫面剪輯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787" y="2505679"/>
            <a:ext cx="4747671" cy="297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08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altLang="zh-TW" sz="2500" dirty="0">
                <a:solidFill>
                  <a:prstClr val="black"/>
                </a:solidFill>
              </a:rPr>
              <a:t>APP</a:t>
            </a:r>
            <a:r>
              <a:rPr lang="zh-TW" altLang="en-US" sz="2500" dirty="0">
                <a:solidFill>
                  <a:prstClr val="black"/>
                </a:solidFill>
              </a:rPr>
              <a:t> </a:t>
            </a:r>
            <a:r>
              <a:rPr lang="en-US" altLang="zh-TW" sz="2500" dirty="0">
                <a:solidFill>
                  <a:prstClr val="black"/>
                </a:solidFill>
              </a:rPr>
              <a:t>Inventor2</a:t>
            </a:r>
            <a:endParaRPr lang="zh-TW" altLang="en-US" sz="2500" dirty="0"/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031" y="1745776"/>
            <a:ext cx="2853243" cy="4880723"/>
          </a:xfrm>
          <a:prstGeom prst="rect">
            <a:avLst/>
          </a:prstGeom>
        </p:spPr>
      </p:pic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7322" y="1934905"/>
            <a:ext cx="6957663" cy="410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5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408562" y="1118960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實際運行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2" name="914E4D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00700" y="2081025"/>
            <a:ext cx="6470284" cy="4471150"/>
          </a:xfrm>
          <a:prstGeom prst="rect">
            <a:avLst/>
          </a:prstGeom>
        </p:spPr>
      </p:pic>
      <p:pic>
        <p:nvPicPr>
          <p:cNvPr id="7" name="179195.t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81554" y="1342247"/>
            <a:ext cx="2907690" cy="5169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29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1322962" y="1342247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增加次數選</a:t>
            </a:r>
            <a:r>
              <a:rPr lang="zh-TW" altLang="en-US" sz="2500" dirty="0">
                <a:solidFill>
                  <a:prstClr val="black"/>
                </a:solidFill>
              </a:rPr>
              <a:t>項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11" name="Picture 2" descr="ãæ¸¬è©¦åç¤ºãçåçæå°çµæ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500" b="90000" l="23684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71" y="1110073"/>
            <a:ext cx="783591" cy="824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圖片 1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986" y="1745776"/>
            <a:ext cx="2890663" cy="5031389"/>
          </a:xfrm>
          <a:prstGeom prst="rect">
            <a:avLst/>
          </a:prstGeom>
        </p:spPr>
      </p:pic>
      <p:pic>
        <p:nvPicPr>
          <p:cNvPr id="3" name="圖片 2" descr="畫面剪輯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663" y="1844424"/>
            <a:ext cx="6683319" cy="466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33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b="27983"/>
          <a:stretch/>
        </p:blipFill>
        <p:spPr>
          <a:xfrm>
            <a:off x="733877" y="1846251"/>
            <a:ext cx="5555408" cy="349349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b="28275"/>
          <a:stretch/>
        </p:blipFill>
        <p:spPr>
          <a:xfrm>
            <a:off x="2945295" y="3159787"/>
            <a:ext cx="5555408" cy="3479297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4"/>
          <a:srcRect b="28349"/>
          <a:stretch/>
        </p:blipFill>
        <p:spPr>
          <a:xfrm>
            <a:off x="5722999" y="1511002"/>
            <a:ext cx="5555408" cy="3475740"/>
          </a:xfrm>
          <a:prstGeom prst="rect">
            <a:avLst/>
          </a:prstGeom>
        </p:spPr>
      </p:pic>
      <p:sp>
        <p:nvSpPr>
          <p:cNvPr id="7" name="標題 1"/>
          <p:cNvSpPr txBox="1">
            <a:spLocks/>
          </p:cNvSpPr>
          <p:nvPr/>
        </p:nvSpPr>
        <p:spPr>
          <a:xfrm>
            <a:off x="733877" y="1092663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使用</a:t>
            </a:r>
            <a:r>
              <a:rPr lang="en-US" altLang="zh-TW" sz="2800" dirty="0"/>
              <a:t>print</a:t>
            </a:r>
            <a:r>
              <a:rPr lang="zh-TW" altLang="en-US" sz="2800" dirty="0"/>
              <a:t>找出停頓點</a:t>
            </a:r>
            <a:endParaRPr lang="zh-TW" altLang="en-US" sz="2500" dirty="0"/>
          </a:p>
        </p:txBody>
      </p:sp>
      <p:grpSp>
        <p:nvGrpSpPr>
          <p:cNvPr id="8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9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10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6329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5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1400" spc="300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陳柔</a:t>
              </a:r>
              <a:r>
                <a:rPr lang="zh-TW" altLang="en-US" sz="1400" spc="3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Agency FB"/>
                  <a:ea typeface="Open Sans" pitchFamily="34" charset="0"/>
                  <a:cs typeface="Open Sans" pitchFamily="34" charset="0"/>
                </a:rPr>
                <a:t>羽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6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標題 1"/>
          <p:cNvSpPr txBox="1">
            <a:spLocks/>
          </p:cNvSpPr>
          <p:nvPr/>
        </p:nvSpPr>
        <p:spPr>
          <a:xfrm>
            <a:off x="408562" y="1118960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500" dirty="0" smtClean="0">
                <a:solidFill>
                  <a:prstClr val="black"/>
                </a:solidFill>
              </a:rPr>
              <a:t>實際運行</a:t>
            </a:r>
            <a:endParaRPr lang="en-US" altLang="zh-TW" sz="2500" dirty="0">
              <a:solidFill>
                <a:prstClr val="black"/>
              </a:solidFill>
            </a:endParaRPr>
          </a:p>
        </p:txBody>
      </p:sp>
      <p:pic>
        <p:nvPicPr>
          <p:cNvPr id="9" name="E88BBF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155374" y="1839226"/>
            <a:ext cx="6890238" cy="4761350"/>
          </a:xfrm>
          <a:prstGeom prst="rect">
            <a:avLst/>
          </a:prstGeom>
        </p:spPr>
      </p:pic>
      <p:pic>
        <p:nvPicPr>
          <p:cNvPr id="3" name="179195.t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37592" y="1554294"/>
            <a:ext cx="2925273" cy="520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041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停頓點在</a:t>
            </a:r>
            <a:r>
              <a:rPr lang="en-US" altLang="zh-TW" dirty="0"/>
              <a:t>section1</a:t>
            </a:r>
            <a:endParaRPr lang="zh-TW" altLang="en-US" dirty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9992" y="1690688"/>
            <a:ext cx="7800975" cy="4972050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733877" y="1092663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sz="2800" dirty="0"/>
          </a:p>
        </p:txBody>
      </p:sp>
      <p:grpSp>
        <p:nvGrpSpPr>
          <p:cNvPr id="6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7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8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236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t="16369" b="34471"/>
          <a:stretch/>
        </p:blipFill>
        <p:spPr>
          <a:xfrm>
            <a:off x="1160078" y="2388544"/>
            <a:ext cx="8562975" cy="3675708"/>
          </a:xfrm>
          <a:prstGeom prst="rect">
            <a:avLst/>
          </a:prstGeom>
        </p:spPr>
      </p:pic>
      <p:grpSp>
        <p:nvGrpSpPr>
          <p:cNvPr id="5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6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7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8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zh-TW" altLang="en-US" dirty="0" smtClean="0"/>
              <a:t>細分</a:t>
            </a:r>
            <a:r>
              <a:rPr lang="en-US" altLang="zh-TW" dirty="0" smtClean="0"/>
              <a:t>section</a:t>
            </a:r>
            <a:r>
              <a:rPr lang="en-US" altLang="zh-TW" dirty="0"/>
              <a:t>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3716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188" y="1690688"/>
            <a:ext cx="7800975" cy="497205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683" y="1745135"/>
            <a:ext cx="7800975" cy="497205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/>
          <a:srcRect r="13220"/>
          <a:stretch/>
        </p:blipFill>
        <p:spPr>
          <a:xfrm>
            <a:off x="3496995" y="1745135"/>
            <a:ext cx="6769635" cy="497205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4"/>
          <a:srcRect b="28349"/>
          <a:stretch/>
        </p:blipFill>
        <p:spPr>
          <a:xfrm>
            <a:off x="4855675" y="2050513"/>
            <a:ext cx="6796772" cy="4252399"/>
          </a:xfrm>
          <a:prstGeom prst="rect">
            <a:avLst/>
          </a:prstGeom>
        </p:spPr>
      </p:pic>
      <p:grpSp>
        <p:nvGrpSpPr>
          <p:cNvPr id="9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10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11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563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t="16006" b="28538"/>
          <a:stretch/>
        </p:blipFill>
        <p:spPr>
          <a:xfrm>
            <a:off x="958253" y="1928050"/>
            <a:ext cx="8562975" cy="414648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t="14521" r="59903"/>
          <a:stretch/>
        </p:blipFill>
        <p:spPr>
          <a:xfrm>
            <a:off x="7577019" y="1648289"/>
            <a:ext cx="3127925" cy="4706010"/>
          </a:xfrm>
          <a:prstGeom prst="rect">
            <a:avLst/>
          </a:prstGeom>
        </p:spPr>
      </p:pic>
      <p:grpSp>
        <p:nvGrpSpPr>
          <p:cNvPr id="6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7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8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9" name="標題 1"/>
          <p:cNvSpPr txBox="1">
            <a:spLocks/>
          </p:cNvSpPr>
          <p:nvPr/>
        </p:nvSpPr>
        <p:spPr>
          <a:xfrm>
            <a:off x="733876" y="1092662"/>
            <a:ext cx="6002203" cy="397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TW" altLang="en-US" sz="2800" dirty="0"/>
              <a:t>將</a:t>
            </a:r>
            <a:r>
              <a:rPr lang="en-US" altLang="zh-TW" sz="2800" dirty="0"/>
              <a:t>section2</a:t>
            </a:r>
            <a:r>
              <a:rPr lang="zh-TW" altLang="en-US" sz="2800" dirty="0"/>
              <a:t>的位置改變</a:t>
            </a:r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2652722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停頓點在</a:t>
            </a:r>
            <a:r>
              <a:rPr lang="en-US" altLang="zh-TW" dirty="0"/>
              <a:t>1-1,1-3</a:t>
            </a:r>
            <a:r>
              <a:rPr lang="en-US" altLang="zh-TW" dirty="0" smtClean="0"/>
              <a:t>,</a:t>
            </a:r>
            <a:br>
              <a:rPr lang="en-US" altLang="zh-TW" dirty="0" smtClean="0"/>
            </a:br>
            <a:r>
              <a:rPr lang="en-US" altLang="zh-TW" dirty="0" smtClean="0"/>
              <a:t>2-1</a:t>
            </a:r>
            <a:endParaRPr lang="en-US" altLang="zh-TW" dirty="0"/>
          </a:p>
          <a:p>
            <a:endParaRPr lang="en-US" altLang="zh-TW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16573" t="23033" b="28538"/>
          <a:stretch/>
        </p:blipFill>
        <p:spPr>
          <a:xfrm>
            <a:off x="3824628" y="1825625"/>
            <a:ext cx="7143842" cy="362104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t="16369" r="39779" b="34471"/>
          <a:stretch/>
        </p:blipFill>
        <p:spPr>
          <a:xfrm>
            <a:off x="6910812" y="1946157"/>
            <a:ext cx="5156654" cy="3675708"/>
          </a:xfrm>
          <a:prstGeom prst="rect">
            <a:avLst/>
          </a:prstGeom>
        </p:spPr>
      </p:pic>
      <p:grpSp>
        <p:nvGrpSpPr>
          <p:cNvPr id="6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7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8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9" name="標題 1"/>
          <p:cNvSpPr txBox="1">
            <a:spLocks/>
          </p:cNvSpPr>
          <p:nvPr/>
        </p:nvSpPr>
        <p:spPr>
          <a:xfrm>
            <a:off x="733876" y="1092662"/>
            <a:ext cx="6002203" cy="3977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67210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/>
          <a:srcRect l="17382" t="46014" r="30731" b="36891"/>
          <a:stretch/>
        </p:blipFill>
        <p:spPr>
          <a:xfrm>
            <a:off x="1458071" y="4516113"/>
            <a:ext cx="9489233" cy="166085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l="16310" t="47839" r="35323" b="28439"/>
          <a:stretch/>
        </p:blipFill>
        <p:spPr>
          <a:xfrm>
            <a:off x="1458071" y="1825625"/>
            <a:ext cx="8845420" cy="2304662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123093" y="4146781"/>
            <a:ext cx="1864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b="1" dirty="0" smtClean="0">
                <a:solidFill>
                  <a:srgbClr val="FF0000"/>
                </a:solidFill>
              </a:rPr>
              <a:t>函式庫作者答覆</a:t>
            </a:r>
            <a:r>
              <a:rPr lang="en-US" altLang="zh-TW" b="1" dirty="0" smtClean="0">
                <a:solidFill>
                  <a:srgbClr val="FF0000"/>
                </a:solidFill>
              </a:rPr>
              <a:t>:</a:t>
            </a:r>
            <a:endParaRPr lang="zh-TW" altLang="en-US" b="1" dirty="0">
              <a:solidFill>
                <a:srgbClr val="FF0000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123093" y="6217048"/>
            <a:ext cx="5907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相關網址</a:t>
            </a:r>
            <a:r>
              <a:rPr lang="en-US" altLang="zh-TW" dirty="0" smtClean="0"/>
              <a:t>:</a:t>
            </a:r>
            <a:r>
              <a:rPr lang="en-US" altLang="zh-TW" dirty="0">
                <a:hlinkClick r:id="rId4"/>
              </a:rPr>
              <a:t>https://github.com/</a:t>
            </a:r>
            <a:r>
              <a:rPr lang="en-US" altLang="zh-TW" dirty="0" err="1">
                <a:hlinkClick r:id="rId4"/>
              </a:rPr>
              <a:t>jrowberg</a:t>
            </a:r>
            <a:r>
              <a:rPr lang="en-US" altLang="zh-TW" dirty="0">
                <a:hlinkClick r:id="rId4"/>
              </a:rPr>
              <a:t>/i2cdevlib/issues/252</a:t>
            </a:r>
            <a:endParaRPr lang="zh-TW" altLang="en-US" dirty="0"/>
          </a:p>
        </p:txBody>
      </p:sp>
      <p:cxnSp>
        <p:nvCxnSpPr>
          <p:cNvPr id="8" name="直線接點 7"/>
          <p:cNvCxnSpPr/>
          <p:nvPr/>
        </p:nvCxnSpPr>
        <p:spPr>
          <a:xfrm>
            <a:off x="1602463" y="2426329"/>
            <a:ext cx="5984341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1602463" y="4028792"/>
            <a:ext cx="8701028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9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11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12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  <p:sp>
        <p:nvSpPr>
          <p:cNvPr id="13" name="標題 1"/>
          <p:cNvSpPr txBox="1">
            <a:spLocks/>
          </p:cNvSpPr>
          <p:nvPr/>
        </p:nvSpPr>
        <p:spPr>
          <a:xfrm>
            <a:off x="733877" y="1092663"/>
            <a:ext cx="4746812" cy="3604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zh-TW" altLang="en-US" sz="2800" dirty="0"/>
              <a:t>搜尋函式庫問題</a:t>
            </a:r>
            <a:endParaRPr lang="zh-TW" altLang="en-US" sz="2500" dirty="0"/>
          </a:p>
        </p:txBody>
      </p:sp>
    </p:spTree>
    <p:extLst>
      <p:ext uri="{BB962C8B-B14F-4D97-AF65-F5344CB8AC3E}">
        <p14:creationId xmlns:p14="http://schemas.microsoft.com/office/powerpoint/2010/main" val="21973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16310" t="51200" r="30221" b="23541"/>
          <a:stretch/>
        </p:blipFill>
        <p:spPr>
          <a:xfrm>
            <a:off x="838200" y="2419313"/>
            <a:ext cx="9778481" cy="2453951"/>
          </a:xfrm>
          <a:prstGeom prst="rect">
            <a:avLst/>
          </a:prstGeom>
        </p:spPr>
      </p:pic>
      <p:cxnSp>
        <p:nvCxnSpPr>
          <p:cNvPr id="6" name="直線接點 5"/>
          <p:cNvCxnSpPr/>
          <p:nvPr/>
        </p:nvCxnSpPr>
        <p:spPr>
          <a:xfrm>
            <a:off x="6808206" y="2670772"/>
            <a:ext cx="3766242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>
            <a:off x="986828" y="2969537"/>
            <a:ext cx="9629853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直線接點 9"/>
          <p:cNvCxnSpPr/>
          <p:nvPr/>
        </p:nvCxnSpPr>
        <p:spPr>
          <a:xfrm>
            <a:off x="977774" y="3250194"/>
            <a:ext cx="7260879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7" name="组合 30"/>
          <p:cNvGrpSpPr/>
          <p:nvPr/>
        </p:nvGrpSpPr>
        <p:grpSpPr>
          <a:xfrm>
            <a:off x="3495675" y="317622"/>
            <a:ext cx="5200650" cy="981580"/>
            <a:chOff x="3495675" y="193771"/>
            <a:chExt cx="5200650" cy="981580"/>
          </a:xfrm>
        </p:grpSpPr>
        <p:sp>
          <p:nvSpPr>
            <p:cNvPr id="9" name="Rectangle 16"/>
            <p:cNvSpPr/>
            <p:nvPr/>
          </p:nvSpPr>
          <p:spPr>
            <a:xfrm>
              <a:off x="4095750" y="857251"/>
              <a:ext cx="4000500" cy="3181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1400" b="0" i="0" u="none" strike="noStrike" kern="1200" cap="none" spc="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Agency FB"/>
                  <a:ea typeface="Open Sans" pitchFamily="34" charset="0"/>
                  <a:cs typeface="Open Sans" pitchFamily="34" charset="0"/>
                </a:rPr>
                <a:t>蔣圳嵐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gency FB"/>
                <a:ea typeface="Open Sans" pitchFamily="34" charset="0"/>
                <a:cs typeface="Open Sans" pitchFamily="34" charset="0"/>
              </a:endParaRPr>
            </a:p>
          </p:txBody>
        </p:sp>
        <p:sp>
          <p:nvSpPr>
            <p:cNvPr id="11" name="Rectangle 13"/>
            <p:cNvSpPr/>
            <p:nvPr/>
          </p:nvSpPr>
          <p:spPr bwMode="auto">
            <a:xfrm>
              <a:off x="3495675" y="193771"/>
              <a:ext cx="520065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3600" b="0" i="0" u="none" strike="noStrike" kern="1200" cap="none" spc="-300" normalizeH="0" baseline="0" noProof="0" dirty="0" smtClean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en Sans" pitchFamily="34" charset="0"/>
                </a:rPr>
                <a:t>本週進度</a:t>
              </a:r>
              <a:endParaRPr kumimoji="0" lang="id-ID" sz="3600" b="0" i="0" u="none" strike="noStrike" kern="1200" cap="none" spc="-30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891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蓝色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微软雅黑 Arial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ontrol xmlns="http://schemas.microsoft.com/VisualStudio/2011/storyboarding/control">
  <Id Name="c3aca71a-f8a9-470d-9ba5-4e4eec808d7d" Revision="1" Stencil="System.MyShapes" StencilVersion="1.0"/>
</Control>
</file>

<file path=customXml/item2.xml><?xml version="1.0" encoding="utf-8"?>
<Control xmlns="http://schemas.microsoft.com/VisualStudio/2011/storyboarding/control">
  <Id Name="c3aca71a-f8a9-470d-9ba5-4e4eec808d7d" Revision="1" Stencil="System.MyShapes" StencilVersion="1.0"/>
</Control>
</file>

<file path=customXml/itemProps1.xml><?xml version="1.0" encoding="utf-8"?>
<ds:datastoreItem xmlns:ds="http://schemas.openxmlformats.org/officeDocument/2006/customXml" ds:itemID="{7C3F7CE2-BF8C-4843-8951-713778E3BF76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480099D0-461B-4C1C-9B79-E9EF5CEE3C1B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5675</TotalTime>
  <Words>287</Words>
  <Application>Microsoft Office PowerPoint</Application>
  <PresentationFormat>寬螢幕</PresentationFormat>
  <Paragraphs>73</Paragraphs>
  <Slides>20</Slides>
  <Notes>1</Notes>
  <HiddenSlides>0</HiddenSlides>
  <MMClips>4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32" baseType="lpstr">
      <vt:lpstr>方正姚体</vt:lpstr>
      <vt:lpstr>微软雅黑</vt:lpstr>
      <vt:lpstr>Open Sans</vt:lpstr>
      <vt:lpstr>宋体</vt:lpstr>
      <vt:lpstr>华文中宋</vt:lpstr>
      <vt:lpstr>等线</vt:lpstr>
      <vt:lpstr>新細明體</vt:lpstr>
      <vt:lpstr>Agency FB</vt:lpstr>
      <vt:lpstr>Arial</vt:lpstr>
      <vt:lpstr>Calibri</vt:lpstr>
      <vt:lpstr>Impact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ROU YU CHEN</dc:creator>
  <cp:lastModifiedBy>Jimmy</cp:lastModifiedBy>
  <cp:revision>137</cp:revision>
  <dcterms:created xsi:type="dcterms:W3CDTF">2018-11-13T11:27:12Z</dcterms:created>
  <dcterms:modified xsi:type="dcterms:W3CDTF">2019-04-14T16:36:27Z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